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
      <p:font typeface="Muli Bold Bold" panose="020B0604020202020204" charset="0"/>
      <p:regular r:id="rId38"/>
    </p:embeddedFont>
    <p:embeddedFont>
      <p:font typeface="Open Sans" panose="020B0606030504020204" pitchFamily="34" charset="0"/>
      <p:regular r:id="rId39"/>
    </p:embeddedFont>
    <p:embeddedFont>
      <p:font typeface="Open Sans Bold" panose="020B0806030504020204" charset="0"/>
      <p:regular r:id="rId40"/>
    </p:embeddedFont>
    <p:embeddedFont>
      <p:font typeface="Open Sans Extra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22" autoAdjust="0"/>
  </p:normalViewPr>
  <p:slideViewPr>
    <p:cSldViewPr>
      <p:cViewPr varScale="1">
        <p:scale>
          <a:sx n="45" d="100"/>
          <a:sy n="45" d="100"/>
        </p:scale>
        <p:origin x="60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8D08B8-95EB-454A-BE67-244497A6B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666" y="-14288"/>
            <a:ext cx="11104667" cy="10265283"/>
          </a:xfrm>
          <a:prstGeom prst="rect">
            <a:avLst/>
          </a:prstGeom>
        </p:spPr>
      </p:pic>
    </p:spTree>
    <p:extLst>
      <p:ext uri="{BB962C8B-B14F-4D97-AF65-F5344CB8AC3E}">
        <p14:creationId xmlns:p14="http://schemas.microsoft.com/office/powerpoint/2010/main" val="1962776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0" y="1417202"/>
            <a:ext cx="17697956" cy="1280795"/>
          </a:xfrm>
          <a:prstGeom prst="rect">
            <a:avLst/>
          </a:prstGeom>
        </p:spPr>
        <p:txBody>
          <a:bodyPr lIns="0" tIns="0" rIns="0" bIns="0" rtlCol="0" anchor="t">
            <a:spAutoFit/>
          </a:bodyPr>
          <a:lstStyle/>
          <a:p>
            <a:pPr algn="ctr">
              <a:lnSpc>
                <a:spcPts val="5180"/>
              </a:lnSpc>
            </a:pPr>
            <a:r>
              <a:rPr lang="en-US" sz="3700">
                <a:solidFill>
                  <a:srgbClr val="000000"/>
                </a:solidFill>
                <a:latin typeface="Open Sans"/>
              </a:rPr>
              <a:t>Online vs offline mode of learning has a large impact on finances be it institutions or parents at the other side of the table.</a:t>
            </a:r>
          </a:p>
        </p:txBody>
      </p:sp>
      <p:sp>
        <p:nvSpPr>
          <p:cNvPr id="3" name="TextBox 3"/>
          <p:cNvSpPr txBox="1"/>
          <p:nvPr/>
        </p:nvSpPr>
        <p:spPr>
          <a:xfrm>
            <a:off x="0" y="3731861"/>
            <a:ext cx="18288000" cy="1280795"/>
          </a:xfrm>
          <a:prstGeom prst="rect">
            <a:avLst/>
          </a:prstGeom>
        </p:spPr>
        <p:txBody>
          <a:bodyPr lIns="0" tIns="0" rIns="0" bIns="0" rtlCol="0" anchor="t">
            <a:spAutoFit/>
          </a:bodyPr>
          <a:lstStyle/>
          <a:p>
            <a:pPr algn="ctr">
              <a:lnSpc>
                <a:spcPts val="5180"/>
              </a:lnSpc>
            </a:pPr>
            <a:r>
              <a:rPr lang="en-US" sz="3700">
                <a:solidFill>
                  <a:srgbClr val="000000"/>
                </a:solidFill>
                <a:latin typeface="Open Sans"/>
              </a:rPr>
              <a:t>Parents are not satisfied by the fees they are paying to institutions for other facilities also which students are not getting due to covid situation</a:t>
            </a:r>
          </a:p>
        </p:txBody>
      </p:sp>
      <p:sp>
        <p:nvSpPr>
          <p:cNvPr id="4" name="TextBox 4"/>
          <p:cNvSpPr txBox="1"/>
          <p:nvPr/>
        </p:nvSpPr>
        <p:spPr>
          <a:xfrm>
            <a:off x="295022" y="5886366"/>
            <a:ext cx="17697956" cy="2588895"/>
          </a:xfrm>
          <a:prstGeom prst="rect">
            <a:avLst/>
          </a:prstGeom>
        </p:spPr>
        <p:txBody>
          <a:bodyPr lIns="0" tIns="0" rIns="0" bIns="0" rtlCol="0" anchor="t">
            <a:spAutoFit/>
          </a:bodyPr>
          <a:lstStyle/>
          <a:p>
            <a:pPr algn="ctr">
              <a:lnSpc>
                <a:spcPts val="5180"/>
              </a:lnSpc>
            </a:pPr>
            <a:r>
              <a:rPr lang="en-US" sz="3700">
                <a:solidFill>
                  <a:srgbClr val="000000"/>
                </a:solidFill>
                <a:latin typeface="Open Sans"/>
              </a:rPr>
              <a:t>During offline classes, parents were having no problem regarding Student academics as they were getting proper guidance in school but in online scenarios other than school fees they also have to arrange proper internet connection and tutor to mentor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grpSp>
        <p:nvGrpSpPr>
          <p:cNvPr id="2" name="Group 2"/>
          <p:cNvGrpSpPr/>
          <p:nvPr/>
        </p:nvGrpSpPr>
        <p:grpSpPr>
          <a:xfrm>
            <a:off x="1490125" y="2526991"/>
            <a:ext cx="14919542" cy="4333539"/>
            <a:chOff x="0" y="0"/>
            <a:chExt cx="2713315" cy="788111"/>
          </a:xfrm>
        </p:grpSpPr>
        <p:sp>
          <p:nvSpPr>
            <p:cNvPr id="3" name="Freeform 3"/>
            <p:cNvSpPr/>
            <p:nvPr/>
          </p:nvSpPr>
          <p:spPr>
            <a:xfrm>
              <a:off x="41910" y="43180"/>
              <a:ext cx="2665055" cy="739851"/>
            </a:xfrm>
            <a:custGeom>
              <a:avLst/>
              <a:gdLst/>
              <a:ahLst/>
              <a:cxnLst/>
              <a:rect l="l" t="t" r="r" b="b"/>
              <a:pathLst>
                <a:path w="2665055" h="739851">
                  <a:moveTo>
                    <a:pt x="0" y="0"/>
                  </a:moveTo>
                  <a:lnTo>
                    <a:pt x="2665055" y="0"/>
                  </a:lnTo>
                  <a:lnTo>
                    <a:pt x="2665055" y="739851"/>
                  </a:lnTo>
                  <a:lnTo>
                    <a:pt x="0" y="739851"/>
                  </a:lnTo>
                  <a:close/>
                </a:path>
              </a:pathLst>
            </a:custGeom>
            <a:solidFill>
              <a:srgbClr val="77838D"/>
            </a:solidFill>
          </p:spPr>
        </p:sp>
        <p:sp>
          <p:nvSpPr>
            <p:cNvPr id="4" name="Freeform 4"/>
            <p:cNvSpPr/>
            <p:nvPr/>
          </p:nvSpPr>
          <p:spPr>
            <a:xfrm>
              <a:off x="35560" y="35560"/>
              <a:ext cx="2677755" cy="752551"/>
            </a:xfrm>
            <a:custGeom>
              <a:avLst/>
              <a:gdLst/>
              <a:ahLst/>
              <a:cxnLst/>
              <a:rect l="l" t="t" r="r" b="b"/>
              <a:pathLst>
                <a:path w="2677755" h="752551">
                  <a:moveTo>
                    <a:pt x="2677755" y="752551"/>
                  </a:moveTo>
                  <a:lnTo>
                    <a:pt x="0" y="752551"/>
                  </a:lnTo>
                  <a:lnTo>
                    <a:pt x="0" y="0"/>
                  </a:lnTo>
                  <a:lnTo>
                    <a:pt x="2677755" y="0"/>
                  </a:lnTo>
                  <a:lnTo>
                    <a:pt x="2677755" y="752551"/>
                  </a:lnTo>
                  <a:close/>
                  <a:moveTo>
                    <a:pt x="12700" y="739851"/>
                  </a:moveTo>
                  <a:lnTo>
                    <a:pt x="2665055" y="739851"/>
                  </a:lnTo>
                  <a:lnTo>
                    <a:pt x="2665055" y="12700"/>
                  </a:lnTo>
                  <a:lnTo>
                    <a:pt x="12700" y="12700"/>
                  </a:lnTo>
                  <a:lnTo>
                    <a:pt x="12700" y="739851"/>
                  </a:lnTo>
                  <a:close/>
                </a:path>
              </a:pathLst>
            </a:custGeom>
            <a:solidFill>
              <a:srgbClr val="9AA7B2"/>
            </a:solidFill>
          </p:spPr>
        </p:sp>
        <p:sp>
          <p:nvSpPr>
            <p:cNvPr id="5" name="Freeform 5"/>
            <p:cNvSpPr/>
            <p:nvPr/>
          </p:nvSpPr>
          <p:spPr>
            <a:xfrm>
              <a:off x="0" y="0"/>
              <a:ext cx="2665055" cy="739851"/>
            </a:xfrm>
            <a:custGeom>
              <a:avLst/>
              <a:gdLst/>
              <a:ahLst/>
              <a:cxnLst/>
              <a:rect l="l" t="t" r="r" b="b"/>
              <a:pathLst>
                <a:path w="2665055" h="739851">
                  <a:moveTo>
                    <a:pt x="0" y="0"/>
                  </a:moveTo>
                  <a:lnTo>
                    <a:pt x="2665055" y="0"/>
                  </a:lnTo>
                  <a:lnTo>
                    <a:pt x="2665055" y="739851"/>
                  </a:lnTo>
                  <a:lnTo>
                    <a:pt x="0" y="739851"/>
                  </a:lnTo>
                  <a:close/>
                </a:path>
              </a:pathLst>
            </a:custGeom>
            <a:solidFill>
              <a:srgbClr val="C7D0D8"/>
            </a:solidFill>
          </p:spPr>
        </p:sp>
      </p:grpSp>
      <p:sp>
        <p:nvSpPr>
          <p:cNvPr id="6" name="TextBox 6"/>
          <p:cNvSpPr txBox="1"/>
          <p:nvPr/>
        </p:nvSpPr>
        <p:spPr>
          <a:xfrm>
            <a:off x="2066609" y="2984988"/>
            <a:ext cx="13216713" cy="3341345"/>
          </a:xfrm>
          <a:prstGeom prst="rect">
            <a:avLst/>
          </a:prstGeom>
        </p:spPr>
        <p:txBody>
          <a:bodyPr lIns="0" tIns="0" rIns="0" bIns="0" rtlCol="0" anchor="t">
            <a:spAutoFit/>
          </a:bodyPr>
          <a:lstStyle/>
          <a:p>
            <a:pPr>
              <a:lnSpc>
                <a:spcPts val="6694"/>
              </a:lnSpc>
            </a:pPr>
            <a:r>
              <a:rPr lang="en-US" sz="4781">
                <a:solidFill>
                  <a:srgbClr val="000000"/>
                </a:solidFill>
                <a:latin typeface="Open Sans"/>
              </a:rPr>
              <a:t>Main Message: - </a:t>
            </a:r>
          </a:p>
          <a:p>
            <a:pPr marL="1032327" lvl="1" indent="-516164">
              <a:lnSpc>
                <a:spcPts val="6694"/>
              </a:lnSpc>
              <a:buFont typeface="Arial"/>
              <a:buChar char="•"/>
            </a:pPr>
            <a:r>
              <a:rPr lang="en-US" sz="4781">
                <a:solidFill>
                  <a:srgbClr val="000000"/>
                </a:solidFill>
                <a:latin typeface="Open Sans"/>
              </a:rPr>
              <a:t>Profit for institutions. </a:t>
            </a:r>
          </a:p>
          <a:p>
            <a:pPr marL="1032328" lvl="1" indent="-516164">
              <a:lnSpc>
                <a:spcPts val="6694"/>
              </a:lnSpc>
              <a:buFont typeface="Arial"/>
              <a:buChar char="•"/>
            </a:pPr>
            <a:r>
              <a:rPr lang="en-US" sz="4781">
                <a:solidFill>
                  <a:srgbClr val="000000"/>
                </a:solidFill>
                <a:latin typeface="Open Sans"/>
              </a:rPr>
              <a:t>Parents and students are highly disappointed due to high fees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2588838" y="331714"/>
            <a:ext cx="12271319" cy="1260622"/>
          </a:xfrm>
          <a:prstGeom prst="rect">
            <a:avLst/>
          </a:prstGeom>
        </p:spPr>
        <p:txBody>
          <a:bodyPr lIns="0" tIns="0" rIns="0" bIns="0" rtlCol="0" anchor="t">
            <a:spAutoFit/>
          </a:bodyPr>
          <a:lstStyle/>
          <a:p>
            <a:pPr algn="ctr">
              <a:lnSpc>
                <a:spcPts val="10355"/>
              </a:lnSpc>
            </a:pPr>
            <a:r>
              <a:rPr lang="en-US" sz="7396">
                <a:solidFill>
                  <a:srgbClr val="000000"/>
                </a:solidFill>
                <a:latin typeface="Open Sans Extra Bold"/>
              </a:rPr>
              <a:t>Effects of Online learning</a:t>
            </a:r>
          </a:p>
        </p:txBody>
      </p:sp>
      <p:sp>
        <p:nvSpPr>
          <p:cNvPr id="3" name="TextBox 3"/>
          <p:cNvSpPr txBox="1"/>
          <p:nvPr/>
        </p:nvSpPr>
        <p:spPr>
          <a:xfrm>
            <a:off x="793426" y="2449583"/>
            <a:ext cx="16701149" cy="5797928"/>
          </a:xfrm>
          <a:prstGeom prst="rect">
            <a:avLst/>
          </a:prstGeom>
        </p:spPr>
        <p:txBody>
          <a:bodyPr lIns="0" tIns="0" rIns="0" bIns="0" rtlCol="0" anchor="t">
            <a:spAutoFit/>
          </a:bodyPr>
          <a:lstStyle/>
          <a:p>
            <a:pPr algn="ctr">
              <a:lnSpc>
                <a:spcPts val="6548"/>
              </a:lnSpc>
            </a:pPr>
            <a:r>
              <a:rPr lang="en-US" sz="4677">
                <a:solidFill>
                  <a:srgbClr val="000000"/>
                </a:solidFill>
                <a:latin typeface="Open Sans"/>
              </a:rPr>
              <a:t>Online mode has both advantages and disadvantages. One of the advantages being to adjust to almost everyone’s schedule. Studying or working from home helps people to plan their schedule better cutting off the transport time. Also, it provides us with the recording option so as to review the content later on if at anytime a person isn’t able to fit the classes in their schedule.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3525" r="27912"/>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01" t="4192" r="21973"/>
          <a:stretch>
            <a:fillRect/>
          </a:stretch>
        </p:blipFill>
        <p:spPr>
          <a:xfrm>
            <a:off x="152400" y="450164"/>
            <a:ext cx="18135600" cy="95810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0" y="3272790"/>
            <a:ext cx="18288000" cy="3646170"/>
          </a:xfrm>
          <a:prstGeom prst="rect">
            <a:avLst/>
          </a:prstGeom>
        </p:spPr>
        <p:txBody>
          <a:bodyPr lIns="0" tIns="0" rIns="0" bIns="0" rtlCol="0" anchor="t">
            <a:spAutoFit/>
          </a:bodyPr>
          <a:lstStyle/>
          <a:p>
            <a:pPr algn="ctr">
              <a:lnSpc>
                <a:spcPts val="7280"/>
              </a:lnSpc>
            </a:pPr>
            <a:r>
              <a:rPr lang="en-US" sz="5200">
                <a:solidFill>
                  <a:srgbClr val="000000"/>
                </a:solidFill>
                <a:latin typeface="Open Sans Bold"/>
              </a:rPr>
              <a:t>The offline mode used to have fixed hours of lessons, and most of us were adjusted to that but in online mode, the time of lessons varies a lot. The screen-time of learners has increased a lot which adds to stress.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 y="800100"/>
            <a:ext cx="18287999" cy="874542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0" y="1628927"/>
            <a:ext cx="18288000" cy="2828925"/>
          </a:xfrm>
          <a:prstGeom prst="rect">
            <a:avLst/>
          </a:prstGeom>
        </p:spPr>
        <p:txBody>
          <a:bodyPr lIns="0" tIns="0" rIns="0" bIns="0" rtlCol="0" anchor="t">
            <a:spAutoFit/>
          </a:bodyPr>
          <a:lstStyle/>
          <a:p>
            <a:pPr algn="ctr">
              <a:lnSpc>
                <a:spcPts val="5600"/>
              </a:lnSpc>
            </a:pPr>
            <a:r>
              <a:rPr lang="en-US" sz="4000">
                <a:solidFill>
                  <a:srgbClr val="000000"/>
                </a:solidFill>
                <a:latin typeface="Open Sans"/>
              </a:rPr>
              <a:t>Learners encounter many issues while studying online. Some face technical issues which is by far the most common issue. Studying in a room alone instead of a class filled with familiar faces leads to a lack of motivation/focus due to less interaction with the other learners.</a:t>
            </a:r>
          </a:p>
        </p:txBody>
      </p:sp>
      <p:sp>
        <p:nvSpPr>
          <p:cNvPr id="3" name="TextBox 3"/>
          <p:cNvSpPr txBox="1"/>
          <p:nvPr/>
        </p:nvSpPr>
        <p:spPr>
          <a:xfrm>
            <a:off x="0" y="5604139"/>
            <a:ext cx="18288000" cy="2117725"/>
          </a:xfrm>
          <a:prstGeom prst="rect">
            <a:avLst/>
          </a:prstGeom>
        </p:spPr>
        <p:txBody>
          <a:bodyPr lIns="0" tIns="0" rIns="0" bIns="0" rtlCol="0" anchor="t">
            <a:spAutoFit/>
          </a:bodyPr>
          <a:lstStyle/>
          <a:p>
            <a:pPr algn="ctr">
              <a:lnSpc>
                <a:spcPts val="5600"/>
              </a:lnSpc>
            </a:pPr>
            <a:r>
              <a:rPr lang="en-US" sz="4000">
                <a:solidFill>
                  <a:srgbClr val="000000"/>
                </a:solidFill>
                <a:latin typeface="Open Sans"/>
              </a:rPr>
              <a:t>The lack of practical knowledge also makes the subject less interesting. Moreover, some students face issues due to unsuitable home environments as well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0" y="1214800"/>
            <a:ext cx="18288000" cy="8249920"/>
          </a:xfrm>
          <a:prstGeom prst="rect">
            <a:avLst/>
          </a:prstGeom>
        </p:spPr>
        <p:txBody>
          <a:bodyPr lIns="0" tIns="0" rIns="0" bIns="0" rtlCol="0" anchor="t">
            <a:spAutoFit/>
          </a:bodyPr>
          <a:lstStyle/>
          <a:p>
            <a:pPr>
              <a:lnSpc>
                <a:spcPts val="7279"/>
              </a:lnSpc>
            </a:pPr>
            <a:r>
              <a:rPr lang="en-US" sz="5200">
                <a:solidFill>
                  <a:srgbClr val="000000"/>
                </a:solidFill>
                <a:latin typeface="Open Sans"/>
              </a:rPr>
              <a:t>Main Message: - </a:t>
            </a:r>
          </a:p>
          <a:p>
            <a:pPr marL="1122679" lvl="1" indent="-561340">
              <a:lnSpc>
                <a:spcPts val="7279"/>
              </a:lnSpc>
              <a:buFont typeface="Arial"/>
              <a:buChar char="•"/>
            </a:pPr>
            <a:r>
              <a:rPr lang="en-US" sz="5200">
                <a:solidFill>
                  <a:srgbClr val="000000"/>
                </a:solidFill>
                <a:latin typeface="Open Sans"/>
              </a:rPr>
              <a:t>Most of the participants are satisfied with the changes in their schedules.</a:t>
            </a:r>
          </a:p>
          <a:p>
            <a:pPr marL="1122679" lvl="1" indent="-561340">
              <a:lnSpc>
                <a:spcPts val="7279"/>
              </a:lnSpc>
              <a:buFont typeface="Arial"/>
              <a:buChar char="•"/>
            </a:pPr>
            <a:r>
              <a:rPr lang="en-US" sz="5199">
                <a:solidFill>
                  <a:srgbClr val="000000"/>
                </a:solidFill>
                <a:latin typeface="Open Sans"/>
              </a:rPr>
              <a:t> Educational workload has increased due to change in the mode of learning. </a:t>
            </a:r>
          </a:p>
          <a:p>
            <a:pPr marL="1122679" lvl="1" indent="-561340">
              <a:lnSpc>
                <a:spcPts val="7279"/>
              </a:lnSpc>
              <a:buFont typeface="Arial"/>
              <a:buChar char="•"/>
            </a:pPr>
            <a:r>
              <a:rPr lang="en-US" sz="5199">
                <a:solidFill>
                  <a:srgbClr val="000000"/>
                </a:solidFill>
                <a:latin typeface="Open Sans"/>
              </a:rPr>
              <a:t>- Learners lack focus and motivation due to the online mode. Also, they face many issues due to technical problems.</a:t>
            </a:r>
          </a:p>
          <a:p>
            <a:pPr>
              <a:lnSpc>
                <a:spcPts val="7280"/>
              </a:lnSpc>
            </a:pPr>
            <a:endParaRPr lang="en-US" sz="5199">
              <a:solidFill>
                <a:srgbClr val="000000"/>
              </a:solidFill>
              <a:latin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3054753" y="250887"/>
            <a:ext cx="12178493" cy="1393701"/>
          </a:xfrm>
          <a:prstGeom prst="rect">
            <a:avLst/>
          </a:prstGeom>
        </p:spPr>
        <p:txBody>
          <a:bodyPr lIns="0" tIns="0" rIns="0" bIns="0" rtlCol="0" anchor="t">
            <a:spAutoFit/>
          </a:bodyPr>
          <a:lstStyle/>
          <a:p>
            <a:pPr algn="ctr">
              <a:lnSpc>
                <a:spcPts val="11315"/>
              </a:lnSpc>
            </a:pPr>
            <a:r>
              <a:rPr lang="en-US" sz="8082">
                <a:solidFill>
                  <a:srgbClr val="000000"/>
                </a:solidFill>
                <a:latin typeface="Open Sans Extra Bold"/>
              </a:rPr>
              <a:t>Effects on Examination</a:t>
            </a:r>
          </a:p>
        </p:txBody>
      </p:sp>
      <p:sp>
        <p:nvSpPr>
          <p:cNvPr id="3" name="TextBox 3"/>
          <p:cNvSpPr txBox="1"/>
          <p:nvPr/>
        </p:nvSpPr>
        <p:spPr>
          <a:xfrm>
            <a:off x="0" y="2724150"/>
            <a:ext cx="18288000" cy="4762500"/>
          </a:xfrm>
          <a:prstGeom prst="rect">
            <a:avLst/>
          </a:prstGeom>
        </p:spPr>
        <p:txBody>
          <a:bodyPr lIns="0" tIns="0" rIns="0" bIns="0" rtlCol="0" anchor="t">
            <a:spAutoFit/>
          </a:bodyPr>
          <a:lstStyle/>
          <a:p>
            <a:pPr algn="ctr">
              <a:lnSpc>
                <a:spcPts val="6299"/>
              </a:lnSpc>
            </a:pPr>
            <a:r>
              <a:rPr lang="en-US" sz="4500">
                <a:solidFill>
                  <a:srgbClr val="000000"/>
                </a:solidFill>
                <a:latin typeface="Open Sans"/>
              </a:rPr>
              <a:t>The project mainly intends to provide the intentionality and functionality and behaviour of the Online examination. Here, we have tried to project how online examinations have affected the academic lives of the students in terms of their grades and their regular academic schedule. And how satisfied do they seem with this new mode of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extBox 2"/>
          <p:cNvSpPr txBox="1"/>
          <p:nvPr/>
        </p:nvSpPr>
        <p:spPr>
          <a:xfrm>
            <a:off x="1028700" y="4351775"/>
            <a:ext cx="10363700" cy="2045981"/>
          </a:xfrm>
          <a:prstGeom prst="rect">
            <a:avLst/>
          </a:prstGeom>
        </p:spPr>
        <p:txBody>
          <a:bodyPr lIns="0" tIns="0" rIns="0" bIns="0" rtlCol="0" anchor="t">
            <a:spAutoFit/>
          </a:bodyPr>
          <a:lstStyle/>
          <a:p>
            <a:pPr>
              <a:lnSpc>
                <a:spcPts val="7965"/>
              </a:lnSpc>
            </a:pPr>
            <a:r>
              <a:rPr lang="en-US" sz="7375">
                <a:solidFill>
                  <a:srgbClr val="2B2B2B"/>
                </a:solidFill>
                <a:latin typeface="Muli Bold Bold"/>
              </a:rPr>
              <a:t>ONLINE vs OFFLINE Mode of Learning</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18922" y="7593838"/>
            <a:ext cx="5044923" cy="239328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6329" y="8122714"/>
            <a:ext cx="7632933" cy="2238397"/>
          </a:xfrm>
          <a:prstGeom prst="rect">
            <a:avLst/>
          </a:prstGeom>
        </p:spPr>
      </p:pic>
      <p:grpSp>
        <p:nvGrpSpPr>
          <p:cNvPr id="5" name="Group 5"/>
          <p:cNvGrpSpPr/>
          <p:nvPr/>
        </p:nvGrpSpPr>
        <p:grpSpPr>
          <a:xfrm>
            <a:off x="1028700" y="960735"/>
            <a:ext cx="485563" cy="135929"/>
            <a:chOff x="0" y="0"/>
            <a:chExt cx="1533391" cy="429260"/>
          </a:xfrm>
        </p:grpSpPr>
        <p:sp>
          <p:nvSpPr>
            <p:cNvPr id="6" name="Freeform 6"/>
            <p:cNvSpPr/>
            <p:nvPr/>
          </p:nvSpPr>
          <p:spPr>
            <a:xfrm>
              <a:off x="0" y="-5080"/>
              <a:ext cx="1533391" cy="434340"/>
            </a:xfrm>
            <a:custGeom>
              <a:avLst/>
              <a:gdLst/>
              <a:ahLst/>
              <a:cxnLst/>
              <a:rect l="l" t="t" r="r" b="b"/>
              <a:pathLst>
                <a:path w="1533391" h="434340">
                  <a:moveTo>
                    <a:pt x="1515611" y="187960"/>
                  </a:moveTo>
                  <a:lnTo>
                    <a:pt x="1253991" y="11430"/>
                  </a:lnTo>
                  <a:cubicBezTo>
                    <a:pt x="1236211" y="0"/>
                    <a:pt x="1213351" y="3810"/>
                    <a:pt x="1200651" y="21590"/>
                  </a:cubicBezTo>
                  <a:cubicBezTo>
                    <a:pt x="1189221" y="39370"/>
                    <a:pt x="1193031" y="62230"/>
                    <a:pt x="1210811" y="74930"/>
                  </a:cubicBezTo>
                  <a:lnTo>
                    <a:pt x="1369561" y="181610"/>
                  </a:lnTo>
                  <a:lnTo>
                    <a:pt x="0" y="181610"/>
                  </a:lnTo>
                  <a:lnTo>
                    <a:pt x="0" y="257810"/>
                  </a:lnTo>
                  <a:lnTo>
                    <a:pt x="1369561" y="257810"/>
                  </a:lnTo>
                  <a:lnTo>
                    <a:pt x="1210811" y="364490"/>
                  </a:lnTo>
                  <a:cubicBezTo>
                    <a:pt x="1193031" y="375920"/>
                    <a:pt x="1189221" y="400050"/>
                    <a:pt x="1200651" y="417830"/>
                  </a:cubicBezTo>
                  <a:cubicBezTo>
                    <a:pt x="1208271" y="429260"/>
                    <a:pt x="1219701" y="434340"/>
                    <a:pt x="1232401" y="434340"/>
                  </a:cubicBezTo>
                  <a:cubicBezTo>
                    <a:pt x="1240021" y="434340"/>
                    <a:pt x="1247641" y="431800"/>
                    <a:pt x="1253991" y="427990"/>
                  </a:cubicBezTo>
                  <a:lnTo>
                    <a:pt x="1516881" y="251460"/>
                  </a:lnTo>
                  <a:cubicBezTo>
                    <a:pt x="1527041" y="243840"/>
                    <a:pt x="1533391" y="232410"/>
                    <a:pt x="1533391" y="219710"/>
                  </a:cubicBezTo>
                  <a:cubicBezTo>
                    <a:pt x="1533391" y="207010"/>
                    <a:pt x="1527041" y="195580"/>
                    <a:pt x="1515611" y="187960"/>
                  </a:cubicBezTo>
                  <a:close/>
                </a:path>
              </a:pathLst>
            </a:custGeom>
            <a:solidFill>
              <a:srgbClr val="2B2B2B"/>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199401" y="4876726"/>
            <a:ext cx="6400247" cy="4852551"/>
          </a:xfrm>
          <a:prstGeom prst="rect">
            <a:avLst/>
          </a:prstGeom>
        </p:spPr>
      </p:pic>
      <p:sp>
        <p:nvSpPr>
          <p:cNvPr id="8" name="TextBox 8"/>
          <p:cNvSpPr txBox="1"/>
          <p:nvPr/>
        </p:nvSpPr>
        <p:spPr>
          <a:xfrm>
            <a:off x="1028700" y="1476729"/>
            <a:ext cx="9412671" cy="1278139"/>
          </a:xfrm>
          <a:prstGeom prst="rect">
            <a:avLst/>
          </a:prstGeom>
        </p:spPr>
        <p:txBody>
          <a:bodyPr lIns="0" tIns="0" rIns="0" bIns="0" rtlCol="0" anchor="t">
            <a:spAutoFit/>
          </a:bodyPr>
          <a:lstStyle/>
          <a:p>
            <a:pPr>
              <a:lnSpc>
                <a:spcPts val="9801"/>
              </a:lnSpc>
            </a:pPr>
            <a:r>
              <a:rPr lang="en-US" sz="9075">
                <a:solidFill>
                  <a:srgbClr val="2B2B2B"/>
                </a:solidFill>
                <a:latin typeface="Muli Bold Bold"/>
              </a:rPr>
              <a:t>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6132"/>
          <a:stretch>
            <a:fillRect/>
          </a:stretch>
        </p:blipFill>
        <p:spPr>
          <a:xfrm>
            <a:off x="0" y="514350"/>
            <a:ext cx="18473555" cy="9258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83951"/>
            <a:ext cx="18288000" cy="9286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1028700" y="1891665"/>
            <a:ext cx="15465903" cy="6408420"/>
          </a:xfrm>
          <a:prstGeom prst="rect">
            <a:avLst/>
          </a:prstGeom>
        </p:spPr>
        <p:txBody>
          <a:bodyPr lIns="0" tIns="0" rIns="0" bIns="0" rtlCol="0" anchor="t">
            <a:spAutoFit/>
          </a:bodyPr>
          <a:lstStyle/>
          <a:p>
            <a:pPr>
              <a:lnSpc>
                <a:spcPts val="7279"/>
              </a:lnSpc>
            </a:pPr>
            <a:r>
              <a:rPr lang="en-US" sz="5200">
                <a:solidFill>
                  <a:srgbClr val="000000"/>
                </a:solidFill>
                <a:latin typeface="Open Sans"/>
              </a:rPr>
              <a:t>Main Message: - </a:t>
            </a:r>
          </a:p>
          <a:p>
            <a:pPr marL="1122679" lvl="1" indent="-561340">
              <a:lnSpc>
                <a:spcPts val="7279"/>
              </a:lnSpc>
              <a:buFont typeface="Arial"/>
              <a:buChar char="•"/>
            </a:pPr>
            <a:r>
              <a:rPr lang="en-US" sz="5200">
                <a:solidFill>
                  <a:srgbClr val="000000"/>
                </a:solidFill>
                <a:latin typeface="Open Sans"/>
              </a:rPr>
              <a:t>The online examination takes less time as compared to the offline examination. </a:t>
            </a:r>
          </a:p>
          <a:p>
            <a:pPr marL="1122679" lvl="1" indent="-561340">
              <a:lnSpc>
                <a:spcPts val="7279"/>
              </a:lnSpc>
              <a:buFont typeface="Arial"/>
              <a:buChar char="•"/>
            </a:pPr>
            <a:r>
              <a:rPr lang="en-US" sz="5199">
                <a:solidFill>
                  <a:srgbClr val="000000"/>
                </a:solidFill>
                <a:latin typeface="Open Sans"/>
              </a:rPr>
              <a:t> Susceptible to Cheating. </a:t>
            </a:r>
          </a:p>
          <a:p>
            <a:pPr marL="1122679" lvl="1" indent="-561340">
              <a:lnSpc>
                <a:spcPts val="7279"/>
              </a:lnSpc>
              <a:buFont typeface="Arial"/>
              <a:buChar char="•"/>
            </a:pPr>
            <a:r>
              <a:rPr lang="en-US" sz="5199">
                <a:solidFill>
                  <a:srgbClr val="000000"/>
                </a:solidFill>
                <a:latin typeface="Open Sans"/>
              </a:rPr>
              <a:t>Sitting long hours in front of the system causes health issues</a:t>
            </a:r>
          </a:p>
          <a:p>
            <a:pPr>
              <a:lnSpc>
                <a:spcPts val="7280"/>
              </a:lnSpc>
            </a:pPr>
            <a:endParaRPr lang="en-US" sz="5199">
              <a:solidFill>
                <a:srgbClr val="000000"/>
              </a:solidFill>
              <a:latin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5412538" y="466889"/>
            <a:ext cx="7462924" cy="1009323"/>
          </a:xfrm>
          <a:prstGeom prst="rect">
            <a:avLst/>
          </a:prstGeom>
        </p:spPr>
        <p:txBody>
          <a:bodyPr lIns="0" tIns="0" rIns="0" bIns="0" rtlCol="0" anchor="t">
            <a:spAutoFit/>
          </a:bodyPr>
          <a:lstStyle/>
          <a:p>
            <a:pPr algn="ctr">
              <a:lnSpc>
                <a:spcPts val="8221"/>
              </a:lnSpc>
            </a:pPr>
            <a:r>
              <a:rPr lang="en-US" sz="5872">
                <a:solidFill>
                  <a:srgbClr val="000000"/>
                </a:solidFill>
                <a:latin typeface="Open Sans Extra Bold"/>
              </a:rPr>
              <a:t>Employment Issues</a:t>
            </a:r>
          </a:p>
        </p:txBody>
      </p:sp>
      <p:sp>
        <p:nvSpPr>
          <p:cNvPr id="3" name="TextBox 3"/>
          <p:cNvSpPr txBox="1"/>
          <p:nvPr/>
        </p:nvSpPr>
        <p:spPr>
          <a:xfrm>
            <a:off x="785939" y="1830048"/>
            <a:ext cx="16230600" cy="118681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The education sector is one of the largest systems in India and of course, the pandemic affect it a lot</a:t>
            </a:r>
          </a:p>
        </p:txBody>
      </p:sp>
      <p:sp>
        <p:nvSpPr>
          <p:cNvPr id="4" name="TextBox 4"/>
          <p:cNvSpPr txBox="1"/>
          <p:nvPr/>
        </p:nvSpPr>
        <p:spPr>
          <a:xfrm>
            <a:off x="0" y="3754002"/>
            <a:ext cx="18288000" cy="1844675"/>
          </a:xfrm>
          <a:prstGeom prst="rect">
            <a:avLst/>
          </a:prstGeom>
        </p:spPr>
        <p:txBody>
          <a:bodyPr lIns="0" tIns="0" rIns="0" bIns="0" rtlCol="0" anchor="t">
            <a:spAutoFit/>
          </a:bodyPr>
          <a:lstStyle/>
          <a:p>
            <a:pPr algn="ctr">
              <a:lnSpc>
                <a:spcPts val="4900"/>
              </a:lnSpc>
            </a:pPr>
            <a:r>
              <a:rPr lang="en-US" sz="3500">
                <a:solidFill>
                  <a:srgbClr val="000000"/>
                </a:solidFill>
                <a:latin typeface="Open Sans"/>
              </a:rPr>
              <a:t>All classes have changed their mode from offline to online and sadly it had effect employment ratio a lot be it workers who are fired Because of no work in schools for them or the transport service provider who had lost their job as there is no need. </a:t>
            </a:r>
          </a:p>
        </p:txBody>
      </p:sp>
      <p:sp>
        <p:nvSpPr>
          <p:cNvPr id="5" name="TextBox 5"/>
          <p:cNvSpPr txBox="1"/>
          <p:nvPr/>
        </p:nvSpPr>
        <p:spPr>
          <a:xfrm>
            <a:off x="0" y="6351472"/>
            <a:ext cx="18288000" cy="1844675"/>
          </a:xfrm>
          <a:prstGeom prst="rect">
            <a:avLst/>
          </a:prstGeom>
        </p:spPr>
        <p:txBody>
          <a:bodyPr lIns="0" tIns="0" rIns="0" bIns="0" rtlCol="0" anchor="t">
            <a:spAutoFit/>
          </a:bodyPr>
          <a:lstStyle/>
          <a:p>
            <a:pPr algn="ctr">
              <a:lnSpc>
                <a:spcPts val="4900"/>
              </a:lnSpc>
            </a:pPr>
            <a:r>
              <a:rPr lang="en-US" sz="3500">
                <a:solidFill>
                  <a:srgbClr val="000000"/>
                </a:solidFill>
                <a:latin typeface="Open Sans"/>
              </a:rPr>
              <a:t>Not only workers teachers but graduating students have also become a victim of this situation as many companies are not hiring new interns due to their bad financial condition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4231" y="1105960"/>
            <a:ext cx="17991369" cy="81523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6124" y="1028700"/>
            <a:ext cx="17933276" cy="8229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664530" y="3601360"/>
            <a:ext cx="16594770" cy="2523047"/>
          </a:xfrm>
          <a:prstGeom prst="rect">
            <a:avLst/>
          </a:prstGeom>
        </p:spPr>
        <p:txBody>
          <a:bodyPr lIns="0" tIns="0" rIns="0" bIns="0" rtlCol="0" anchor="t">
            <a:spAutoFit/>
          </a:bodyPr>
          <a:lstStyle/>
          <a:p>
            <a:pPr>
              <a:lnSpc>
                <a:spcPts val="6746"/>
              </a:lnSpc>
            </a:pPr>
            <a:r>
              <a:rPr lang="en-US" sz="4818">
                <a:solidFill>
                  <a:srgbClr val="000000"/>
                </a:solidFill>
                <a:latin typeface="Open Sans"/>
              </a:rPr>
              <a:t>Main Message: -</a:t>
            </a:r>
          </a:p>
          <a:p>
            <a:pPr marL="1040363" lvl="1" indent="-520182">
              <a:lnSpc>
                <a:spcPts val="6746"/>
              </a:lnSpc>
              <a:buFont typeface="Arial"/>
              <a:buChar char="•"/>
            </a:pPr>
            <a:r>
              <a:rPr lang="en-US" sz="4818">
                <a:solidFill>
                  <a:srgbClr val="000000"/>
                </a:solidFill>
                <a:latin typeface="Open Sans"/>
              </a:rPr>
              <a:t> Workers are losing their jobs. </a:t>
            </a:r>
          </a:p>
          <a:p>
            <a:pPr marL="1040364" lvl="1" indent="-520182">
              <a:lnSpc>
                <a:spcPts val="6746"/>
              </a:lnSpc>
              <a:buFont typeface="Arial"/>
              <a:buChar char="•"/>
            </a:pPr>
            <a:r>
              <a:rPr lang="en-US" sz="4818">
                <a:solidFill>
                  <a:srgbClr val="000000"/>
                </a:solidFill>
                <a:latin typeface="Open Sans"/>
              </a:rPr>
              <a:t>Graduating students are facing problem in placements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6318057" y="286030"/>
            <a:ext cx="6407343" cy="1318566"/>
          </a:xfrm>
          <a:prstGeom prst="rect">
            <a:avLst/>
          </a:prstGeom>
        </p:spPr>
        <p:txBody>
          <a:bodyPr wrap="square" lIns="0" tIns="0" rIns="0" bIns="0" rtlCol="0" anchor="t">
            <a:spAutoFit/>
          </a:bodyPr>
          <a:lstStyle/>
          <a:p>
            <a:pPr algn="ctr">
              <a:lnSpc>
                <a:spcPts val="11019"/>
              </a:lnSpc>
            </a:pPr>
            <a:r>
              <a:rPr lang="en-US" sz="7871" dirty="0">
                <a:solidFill>
                  <a:srgbClr val="000000"/>
                </a:solidFill>
                <a:latin typeface="Open Sans Extra Bold"/>
              </a:rPr>
              <a:t>Conclusion</a:t>
            </a:r>
          </a:p>
        </p:txBody>
      </p:sp>
      <p:sp>
        <p:nvSpPr>
          <p:cNvPr id="3" name="TextBox 3"/>
          <p:cNvSpPr txBox="1"/>
          <p:nvPr/>
        </p:nvSpPr>
        <p:spPr>
          <a:xfrm>
            <a:off x="1028700" y="1841343"/>
            <a:ext cx="16230600" cy="4251325"/>
          </a:xfrm>
          <a:prstGeom prst="rect">
            <a:avLst/>
          </a:prstGeom>
        </p:spPr>
        <p:txBody>
          <a:bodyPr lIns="0" tIns="0" rIns="0" bIns="0" rtlCol="0" anchor="t">
            <a:spAutoFit/>
          </a:bodyPr>
          <a:lstStyle/>
          <a:p>
            <a:pPr algn="ctr">
              <a:lnSpc>
                <a:spcPts val="5600"/>
              </a:lnSpc>
            </a:pPr>
            <a:r>
              <a:rPr lang="en-US" sz="4000" dirty="0">
                <a:solidFill>
                  <a:srgbClr val="000000"/>
                </a:solidFill>
                <a:latin typeface="Open Sans"/>
              </a:rPr>
              <a:t>Homeroom education is imperative to energize and spur synergistic learning. Study hall training improves understudies' basic reasoning abilities. Homeroom reading gives a chance to understudies to take part in live conversations where they can all the more likely use their basic intuition abilities to voice assessments or include in a contention. </a:t>
            </a:r>
          </a:p>
        </p:txBody>
      </p:sp>
      <p:sp>
        <p:nvSpPr>
          <p:cNvPr id="4" name="TextBox 4"/>
          <p:cNvSpPr txBox="1"/>
          <p:nvPr/>
        </p:nvSpPr>
        <p:spPr>
          <a:xfrm>
            <a:off x="0" y="6462120"/>
            <a:ext cx="18288000" cy="2117725"/>
          </a:xfrm>
          <a:prstGeom prst="rect">
            <a:avLst/>
          </a:prstGeom>
        </p:spPr>
        <p:txBody>
          <a:bodyPr lIns="0" tIns="0" rIns="0" bIns="0" rtlCol="0" anchor="t">
            <a:spAutoFit/>
          </a:bodyPr>
          <a:lstStyle/>
          <a:p>
            <a:pPr algn="ctr">
              <a:lnSpc>
                <a:spcPts val="5600"/>
              </a:lnSpc>
            </a:pPr>
            <a:r>
              <a:rPr lang="en-US" sz="4000">
                <a:solidFill>
                  <a:srgbClr val="000000"/>
                </a:solidFill>
                <a:latin typeface="Open Sans"/>
              </a:rPr>
              <a:t>Henceforth, traditional offline learning is positively a more compelling alternative. But at the same time, online education is the need of the hour due to the pandemic.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7943"/>
          <a:stretch>
            <a:fillRect/>
          </a:stretch>
        </p:blipFill>
        <p:spPr>
          <a:xfrm>
            <a:off x="140963" y="0"/>
            <a:ext cx="18006075" cy="105030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571499"/>
            <a:ext cx="18288000" cy="8686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BFE4"/>
        </a:solidFill>
        <a:effectLst/>
      </p:bgPr>
    </p:bg>
    <p:spTree>
      <p:nvGrpSpPr>
        <p:cNvPr id="1" name=""/>
        <p:cNvGrpSpPr/>
        <p:nvPr/>
      </p:nvGrpSpPr>
      <p:grpSpPr>
        <a:xfrm>
          <a:off x="0" y="0"/>
          <a:ext cx="0" cy="0"/>
          <a:chOff x="0" y="0"/>
          <a:chExt cx="0" cy="0"/>
        </a:xfrm>
      </p:grpSpPr>
      <p:sp>
        <p:nvSpPr>
          <p:cNvPr id="2" name="TextBox 2"/>
          <p:cNvSpPr txBox="1"/>
          <p:nvPr/>
        </p:nvSpPr>
        <p:spPr>
          <a:xfrm>
            <a:off x="5742195" y="180975"/>
            <a:ext cx="6196707"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CONTENTS</a:t>
            </a:r>
          </a:p>
        </p:txBody>
      </p:sp>
      <p:sp>
        <p:nvSpPr>
          <p:cNvPr id="3" name="TextBox 3"/>
          <p:cNvSpPr txBox="1"/>
          <p:nvPr/>
        </p:nvSpPr>
        <p:spPr>
          <a:xfrm>
            <a:off x="1733051" y="1679387"/>
            <a:ext cx="11180482" cy="6852026"/>
          </a:xfrm>
          <a:prstGeom prst="rect">
            <a:avLst/>
          </a:prstGeom>
        </p:spPr>
        <p:txBody>
          <a:bodyPr lIns="0" tIns="0" rIns="0" bIns="0" rtlCol="0" anchor="t">
            <a:spAutoFit/>
          </a:bodyPr>
          <a:lstStyle/>
          <a:p>
            <a:pPr>
              <a:lnSpc>
                <a:spcPts val="6049"/>
              </a:lnSpc>
            </a:pPr>
            <a:r>
              <a:rPr lang="en-US" sz="4320">
                <a:solidFill>
                  <a:srgbClr val="000000"/>
                </a:solidFill>
                <a:latin typeface="Open Sans"/>
              </a:rPr>
              <a:t>1. Introduction </a:t>
            </a:r>
          </a:p>
          <a:p>
            <a:pPr>
              <a:lnSpc>
                <a:spcPts val="6049"/>
              </a:lnSpc>
            </a:pPr>
            <a:r>
              <a:rPr lang="en-US" sz="4320">
                <a:solidFill>
                  <a:srgbClr val="000000"/>
                </a:solidFill>
                <a:latin typeface="Open Sans"/>
              </a:rPr>
              <a:t>2. Research Methodology </a:t>
            </a:r>
          </a:p>
          <a:p>
            <a:pPr>
              <a:lnSpc>
                <a:spcPts val="6049"/>
              </a:lnSpc>
            </a:pPr>
            <a:r>
              <a:rPr lang="en-US" sz="4320">
                <a:solidFill>
                  <a:srgbClr val="000000"/>
                </a:solidFill>
                <a:latin typeface="Open Sans"/>
              </a:rPr>
              <a:t>3. Demographic view of Survey Participants </a:t>
            </a:r>
          </a:p>
          <a:p>
            <a:pPr>
              <a:lnSpc>
                <a:spcPts val="6049"/>
              </a:lnSpc>
            </a:pPr>
            <a:r>
              <a:rPr lang="en-US" sz="4320">
                <a:solidFill>
                  <a:srgbClr val="000000"/>
                </a:solidFill>
                <a:latin typeface="Open Sans"/>
              </a:rPr>
              <a:t>4. Financial Analysis </a:t>
            </a:r>
          </a:p>
          <a:p>
            <a:pPr>
              <a:lnSpc>
                <a:spcPts val="6049"/>
              </a:lnSpc>
            </a:pPr>
            <a:r>
              <a:rPr lang="en-US" sz="4320">
                <a:solidFill>
                  <a:srgbClr val="000000"/>
                </a:solidFill>
                <a:latin typeface="Open Sans"/>
              </a:rPr>
              <a:t>5. Effects of Online learning </a:t>
            </a:r>
          </a:p>
          <a:p>
            <a:pPr>
              <a:lnSpc>
                <a:spcPts val="6049"/>
              </a:lnSpc>
            </a:pPr>
            <a:r>
              <a:rPr lang="en-US" sz="4320">
                <a:solidFill>
                  <a:srgbClr val="000000"/>
                </a:solidFill>
                <a:latin typeface="Open Sans"/>
              </a:rPr>
              <a:t>6. Effects on Examination </a:t>
            </a:r>
          </a:p>
          <a:p>
            <a:pPr>
              <a:lnSpc>
                <a:spcPts val="6049"/>
              </a:lnSpc>
            </a:pPr>
            <a:r>
              <a:rPr lang="en-US" sz="4320">
                <a:solidFill>
                  <a:srgbClr val="000000"/>
                </a:solidFill>
                <a:latin typeface="Open Sans"/>
              </a:rPr>
              <a:t>7. Employment Issues </a:t>
            </a:r>
          </a:p>
          <a:p>
            <a:pPr>
              <a:lnSpc>
                <a:spcPts val="6049"/>
              </a:lnSpc>
            </a:pPr>
            <a:r>
              <a:rPr lang="en-US" sz="4320">
                <a:solidFill>
                  <a:srgbClr val="000000"/>
                </a:solidFill>
                <a:latin typeface="Open Sans"/>
              </a:rPr>
              <a:t>8. Conclusion </a:t>
            </a:r>
          </a:p>
          <a:p>
            <a:pPr>
              <a:lnSpc>
                <a:spcPts val="6049"/>
              </a:lnSpc>
            </a:pPr>
            <a:r>
              <a:rPr lang="en-US" sz="4320">
                <a:solidFill>
                  <a:srgbClr val="000000"/>
                </a:solidFill>
                <a:latin typeface="Open Sans"/>
              </a:rPr>
              <a:t>9. Responses and Questionnaire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697938" y="3282315"/>
            <a:ext cx="15547426" cy="3104517"/>
          </a:xfrm>
          <a:prstGeom prst="rect">
            <a:avLst/>
          </a:prstGeom>
        </p:spPr>
        <p:txBody>
          <a:bodyPr lIns="0" tIns="0" rIns="0" bIns="0" rtlCol="0" anchor="t">
            <a:spAutoFit/>
          </a:bodyPr>
          <a:lstStyle/>
          <a:p>
            <a:pPr algn="just">
              <a:lnSpc>
                <a:spcPts val="6189"/>
              </a:lnSpc>
            </a:pPr>
            <a:r>
              <a:rPr lang="en-US" sz="4420">
                <a:solidFill>
                  <a:srgbClr val="000000"/>
                </a:solidFill>
                <a:latin typeface="Open Sans"/>
              </a:rPr>
              <a:t>Main Message: -</a:t>
            </a:r>
          </a:p>
          <a:p>
            <a:pPr marL="954439" lvl="1" indent="-477219" algn="just">
              <a:lnSpc>
                <a:spcPts val="6189"/>
              </a:lnSpc>
              <a:buFont typeface="Arial"/>
              <a:buChar char="•"/>
            </a:pPr>
            <a:r>
              <a:rPr lang="en-US" sz="4420">
                <a:solidFill>
                  <a:srgbClr val="000000"/>
                </a:solidFill>
                <a:latin typeface="Open Sans"/>
              </a:rPr>
              <a:t> Learners prefer the offline mode of learning. </a:t>
            </a:r>
          </a:p>
          <a:p>
            <a:pPr marL="954439" lvl="1" indent="-477220" algn="just">
              <a:lnSpc>
                <a:spcPts val="6189"/>
              </a:lnSpc>
              <a:buFont typeface="Arial"/>
              <a:buChar char="•"/>
            </a:pPr>
            <a:r>
              <a:rPr lang="en-US" sz="4420">
                <a:solidFill>
                  <a:srgbClr val="000000"/>
                </a:solidFill>
                <a:latin typeface="Open Sans"/>
              </a:rPr>
              <a:t>The Online mode isn’t unworthy but requires few significant changes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0" y="312376"/>
            <a:ext cx="17732950" cy="1289774"/>
          </a:xfrm>
          <a:prstGeom prst="rect">
            <a:avLst/>
          </a:prstGeom>
        </p:spPr>
        <p:txBody>
          <a:bodyPr lIns="0" tIns="0" rIns="0" bIns="0" rtlCol="0" anchor="t">
            <a:spAutoFit/>
          </a:bodyPr>
          <a:lstStyle/>
          <a:p>
            <a:pPr algn="ctr">
              <a:lnSpc>
                <a:spcPts val="10535"/>
              </a:lnSpc>
              <a:spcBef>
                <a:spcPct val="0"/>
              </a:spcBef>
            </a:pPr>
            <a:r>
              <a:rPr lang="en-US" sz="7525">
                <a:solidFill>
                  <a:srgbClr val="000000"/>
                </a:solidFill>
                <a:latin typeface="Open Sans Extra Bold"/>
              </a:rPr>
              <a:t>Responses and Questionnaire</a:t>
            </a:r>
          </a:p>
        </p:txBody>
      </p:sp>
      <p:sp>
        <p:nvSpPr>
          <p:cNvPr id="3" name="TextBox 3"/>
          <p:cNvSpPr txBox="1"/>
          <p:nvPr/>
        </p:nvSpPr>
        <p:spPr>
          <a:xfrm>
            <a:off x="1623336" y="2013889"/>
            <a:ext cx="8304709" cy="883920"/>
          </a:xfrm>
          <a:prstGeom prst="rect">
            <a:avLst/>
          </a:prstGeom>
        </p:spPr>
        <p:txBody>
          <a:bodyPr lIns="0" tIns="0" rIns="0" bIns="0" rtlCol="0" anchor="t">
            <a:spAutoFit/>
          </a:bodyPr>
          <a:lstStyle/>
          <a:p>
            <a:pPr algn="ctr">
              <a:lnSpc>
                <a:spcPts val="7280"/>
              </a:lnSpc>
            </a:pPr>
            <a:r>
              <a:rPr lang="en-US" sz="5200">
                <a:solidFill>
                  <a:srgbClr val="000000"/>
                </a:solidFill>
                <a:latin typeface="Open Sans"/>
              </a:rPr>
              <a:t>Link for the questionnaire: </a:t>
            </a:r>
          </a:p>
        </p:txBody>
      </p:sp>
      <p:sp>
        <p:nvSpPr>
          <p:cNvPr id="4" name="TextBox 4"/>
          <p:cNvSpPr txBox="1"/>
          <p:nvPr/>
        </p:nvSpPr>
        <p:spPr>
          <a:xfrm>
            <a:off x="4939588" y="2630199"/>
            <a:ext cx="9976913" cy="1456113"/>
          </a:xfrm>
          <a:prstGeom prst="rect">
            <a:avLst/>
          </a:prstGeom>
        </p:spPr>
        <p:txBody>
          <a:bodyPr lIns="0" tIns="0" rIns="0" bIns="0" rtlCol="0" anchor="t">
            <a:spAutoFit/>
          </a:bodyPr>
          <a:lstStyle/>
          <a:p>
            <a:pPr algn="ctr">
              <a:lnSpc>
                <a:spcPts val="5876"/>
              </a:lnSpc>
            </a:pPr>
            <a:r>
              <a:rPr lang="en-US" sz="4197" dirty="0">
                <a:solidFill>
                  <a:srgbClr val="000000"/>
                </a:solidFill>
                <a:latin typeface="Open Sans"/>
              </a:rPr>
              <a:t> https://forms.gle/XYCzKF6YuHPSaW5W9</a:t>
            </a:r>
          </a:p>
        </p:txBody>
      </p:sp>
      <p:sp>
        <p:nvSpPr>
          <p:cNvPr id="5" name="TextBox 5"/>
          <p:cNvSpPr txBox="1"/>
          <p:nvPr/>
        </p:nvSpPr>
        <p:spPr>
          <a:xfrm>
            <a:off x="1623336" y="4653915"/>
            <a:ext cx="8884146" cy="883920"/>
          </a:xfrm>
          <a:prstGeom prst="rect">
            <a:avLst/>
          </a:prstGeom>
        </p:spPr>
        <p:txBody>
          <a:bodyPr lIns="0" tIns="0" rIns="0" bIns="0" rtlCol="0" anchor="t">
            <a:spAutoFit/>
          </a:bodyPr>
          <a:lstStyle/>
          <a:p>
            <a:pPr algn="ctr">
              <a:lnSpc>
                <a:spcPts val="7280"/>
              </a:lnSpc>
            </a:pPr>
            <a:r>
              <a:rPr lang="en-US" sz="5200" dirty="0">
                <a:solidFill>
                  <a:srgbClr val="000000"/>
                </a:solidFill>
                <a:latin typeface="Open Sans"/>
              </a:rPr>
              <a:t>Link for the responses sheet:</a:t>
            </a:r>
          </a:p>
        </p:txBody>
      </p:sp>
      <p:sp>
        <p:nvSpPr>
          <p:cNvPr id="6" name="TextBox 6"/>
          <p:cNvSpPr txBox="1"/>
          <p:nvPr/>
        </p:nvSpPr>
        <p:spPr>
          <a:xfrm>
            <a:off x="196125" y="6190222"/>
            <a:ext cx="18091875" cy="1455420"/>
          </a:xfrm>
          <a:prstGeom prst="rect">
            <a:avLst/>
          </a:prstGeom>
        </p:spPr>
        <p:txBody>
          <a:bodyPr lIns="0" tIns="0" rIns="0" bIns="0" rtlCol="0" anchor="t">
            <a:spAutoFit/>
          </a:bodyPr>
          <a:lstStyle/>
          <a:p>
            <a:pPr algn="ctr">
              <a:lnSpc>
                <a:spcPts val="5880"/>
              </a:lnSpc>
            </a:pPr>
            <a:r>
              <a:rPr lang="en-US" sz="4200" dirty="0">
                <a:solidFill>
                  <a:srgbClr val="000000"/>
                </a:solidFill>
                <a:latin typeface="Open Sans"/>
              </a:rPr>
              <a:t>https://drive.google.com/file/d/1BhekVcCNkG_5QXwqpj2LNAqGMs5-1nA4/view?usp=sharing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5152826" y="200025"/>
            <a:ext cx="7982347" cy="1345565"/>
          </a:xfrm>
          <a:prstGeom prst="rect">
            <a:avLst/>
          </a:prstGeom>
        </p:spPr>
        <p:txBody>
          <a:bodyPr lIns="0" tIns="0" rIns="0" bIns="0" rtlCol="0" anchor="t">
            <a:spAutoFit/>
          </a:bodyPr>
          <a:lstStyle/>
          <a:p>
            <a:pPr algn="ctr">
              <a:lnSpc>
                <a:spcPts val="11060"/>
              </a:lnSpc>
            </a:pPr>
            <a:r>
              <a:rPr lang="en-US" sz="7900">
                <a:solidFill>
                  <a:srgbClr val="000000"/>
                </a:solidFill>
                <a:latin typeface="Open Sans Extra Bold"/>
              </a:rPr>
              <a:t>INTRODUCTION</a:t>
            </a:r>
          </a:p>
        </p:txBody>
      </p:sp>
      <p:sp>
        <p:nvSpPr>
          <p:cNvPr id="3" name="TextBox 3"/>
          <p:cNvSpPr txBox="1"/>
          <p:nvPr/>
        </p:nvSpPr>
        <p:spPr>
          <a:xfrm>
            <a:off x="-242761" y="1678322"/>
            <a:ext cx="18288000" cy="118681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This report presents the results of a survey conducted in April-May 2021 to study the participants’ preferences in the mode of learning.</a:t>
            </a:r>
          </a:p>
        </p:txBody>
      </p:sp>
      <p:sp>
        <p:nvSpPr>
          <p:cNvPr id="4" name="TextBox 4"/>
          <p:cNvSpPr txBox="1"/>
          <p:nvPr/>
        </p:nvSpPr>
        <p:spPr>
          <a:xfrm>
            <a:off x="0" y="3608227"/>
            <a:ext cx="18288000" cy="179006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The goal was to have a clear idea about the learners’ perspective on this subject and hence decide which mode of learning would be beneficial in the future. Also, it helped to know about the required changes to be done if we continue with the online mode.</a:t>
            </a:r>
          </a:p>
        </p:txBody>
      </p:sp>
      <p:sp>
        <p:nvSpPr>
          <p:cNvPr id="5" name="TextBox 5"/>
          <p:cNvSpPr txBox="1"/>
          <p:nvPr/>
        </p:nvSpPr>
        <p:spPr>
          <a:xfrm>
            <a:off x="0" y="6472853"/>
            <a:ext cx="18288000" cy="179006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This report summarises the aggregated results of the survey, question by question. For each question, a statistical overview, a graphic representation, and a summary of the "main messages" appearing from the data are given.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4393950" y="-3847"/>
            <a:ext cx="9041656" cy="1032547"/>
          </a:xfrm>
          <a:prstGeom prst="rect">
            <a:avLst/>
          </a:prstGeom>
        </p:spPr>
        <p:txBody>
          <a:bodyPr lIns="0" tIns="0" rIns="0" bIns="0" rtlCol="0" anchor="t">
            <a:spAutoFit/>
          </a:bodyPr>
          <a:lstStyle/>
          <a:p>
            <a:pPr algn="ctr">
              <a:lnSpc>
                <a:spcPts val="8435"/>
              </a:lnSpc>
            </a:pPr>
            <a:r>
              <a:rPr lang="en-US" sz="6025">
                <a:solidFill>
                  <a:srgbClr val="000000"/>
                </a:solidFill>
                <a:latin typeface="Open Sans Extra Bold"/>
              </a:rPr>
              <a:t>Research Methodology</a:t>
            </a:r>
          </a:p>
        </p:txBody>
      </p:sp>
      <p:sp>
        <p:nvSpPr>
          <p:cNvPr id="3" name="TextBox 3"/>
          <p:cNvSpPr txBox="1"/>
          <p:nvPr/>
        </p:nvSpPr>
        <p:spPr>
          <a:xfrm>
            <a:off x="-146839" y="1526596"/>
            <a:ext cx="18123234" cy="3031404"/>
          </a:xfrm>
          <a:prstGeom prst="rect">
            <a:avLst/>
          </a:prstGeom>
        </p:spPr>
        <p:txBody>
          <a:bodyPr lIns="0" tIns="0" rIns="0" bIns="0" rtlCol="0" anchor="t">
            <a:spAutoFit/>
          </a:bodyPr>
          <a:lstStyle/>
          <a:p>
            <a:pPr algn="ctr">
              <a:lnSpc>
                <a:spcPts val="4806"/>
              </a:lnSpc>
            </a:pPr>
            <a:r>
              <a:rPr lang="en-US" sz="3432">
                <a:solidFill>
                  <a:srgbClr val="000000"/>
                </a:solidFill>
                <a:latin typeface="Open Sans"/>
              </a:rPr>
              <a:t>The form consisted of 15 questions that covered subjects such as preferences of the participants; the effect on finances, learning, grades; problems encountered during online interaction, and examination. Employment-related questions are included in the form to ensure that the data is analyzed on all the possible variants to yield accurate results.</a:t>
            </a:r>
          </a:p>
        </p:txBody>
      </p:sp>
      <p:sp>
        <p:nvSpPr>
          <p:cNvPr id="4" name="TextBox 4"/>
          <p:cNvSpPr txBox="1"/>
          <p:nvPr/>
        </p:nvSpPr>
        <p:spPr>
          <a:xfrm>
            <a:off x="-146839" y="4803871"/>
            <a:ext cx="18288000" cy="179006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We received 1,024 responses from learners belonging to different states and universities, each using distinct platforms for e-learning. This fact helped to ensure that the results aren't derived from the pros and cons of a single digital platform.</a:t>
            </a:r>
          </a:p>
        </p:txBody>
      </p:sp>
      <p:sp>
        <p:nvSpPr>
          <p:cNvPr id="5" name="TextBox 5"/>
          <p:cNvSpPr txBox="1"/>
          <p:nvPr/>
        </p:nvSpPr>
        <p:spPr>
          <a:xfrm>
            <a:off x="294851" y="7088185"/>
            <a:ext cx="17846310" cy="118681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The questionnaire form and the responses are attached at the end of this report. All findings presented here refer exclusively to the respondents of the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79" b="2779"/>
          <a:stretch>
            <a:fillRect/>
          </a:stretch>
        </p:blipFill>
        <p:spPr>
          <a:xfrm>
            <a:off x="-107725" y="1977328"/>
            <a:ext cx="18503450" cy="8309672"/>
          </a:xfrm>
          <a:prstGeom prst="rect">
            <a:avLst/>
          </a:prstGeom>
        </p:spPr>
      </p:pic>
      <p:sp>
        <p:nvSpPr>
          <p:cNvPr id="3" name="TextBox 3"/>
          <p:cNvSpPr txBox="1"/>
          <p:nvPr/>
        </p:nvSpPr>
        <p:spPr>
          <a:xfrm>
            <a:off x="273106" y="428371"/>
            <a:ext cx="17366389" cy="1076833"/>
          </a:xfrm>
          <a:prstGeom prst="rect">
            <a:avLst/>
          </a:prstGeom>
        </p:spPr>
        <p:txBody>
          <a:bodyPr lIns="0" tIns="0" rIns="0" bIns="0" rtlCol="0" anchor="t">
            <a:spAutoFit/>
          </a:bodyPr>
          <a:lstStyle/>
          <a:p>
            <a:pPr algn="ctr">
              <a:lnSpc>
                <a:spcPts val="8754"/>
              </a:lnSpc>
            </a:pPr>
            <a:r>
              <a:rPr lang="en-US" sz="6253">
                <a:solidFill>
                  <a:srgbClr val="000000"/>
                </a:solidFill>
                <a:latin typeface="Open Sans Extra Bold"/>
              </a:rPr>
              <a:t>Demographic view of Survey Participants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sp>
        <p:nvSpPr>
          <p:cNvPr id="2" name="TextBox 2"/>
          <p:cNvSpPr txBox="1"/>
          <p:nvPr/>
        </p:nvSpPr>
        <p:spPr>
          <a:xfrm>
            <a:off x="288279" y="1435735"/>
            <a:ext cx="17711442" cy="7822565"/>
          </a:xfrm>
          <a:prstGeom prst="rect">
            <a:avLst/>
          </a:prstGeom>
        </p:spPr>
        <p:txBody>
          <a:bodyPr lIns="0" tIns="0" rIns="0" bIns="0" rtlCol="0" anchor="t">
            <a:spAutoFit/>
          </a:bodyPr>
          <a:lstStyle/>
          <a:p>
            <a:pPr algn="just">
              <a:lnSpc>
                <a:spcPts val="4759"/>
              </a:lnSpc>
            </a:pPr>
            <a:r>
              <a:rPr lang="en-US" sz="3400">
                <a:solidFill>
                  <a:srgbClr val="000000"/>
                </a:solidFill>
                <a:latin typeface="Open Sans Bold"/>
              </a:rPr>
              <a:t>Here, we have tried to publish a demographic summary of survey respondents in March 2021.A form. A</a:t>
            </a:r>
            <a:r>
              <a:rPr lang="en-US" sz="3400">
                <a:solidFill>
                  <a:srgbClr val="000000"/>
                </a:solidFill>
                <a:latin typeface="Arimo Bold"/>
              </a:rPr>
              <a:t> </a:t>
            </a:r>
          </a:p>
          <a:p>
            <a:pPr algn="just">
              <a:lnSpc>
                <a:spcPts val="4759"/>
              </a:lnSpc>
            </a:pPr>
            <a:r>
              <a:rPr lang="en-US" sz="3400">
                <a:solidFill>
                  <a:srgbClr val="000000"/>
                </a:solidFill>
                <a:latin typeface="Arimo Bold"/>
              </a:rPr>
              <a:t>google form was circulated among students and they were asked to answer the questions given to them in </a:t>
            </a:r>
          </a:p>
          <a:p>
            <a:pPr algn="just">
              <a:lnSpc>
                <a:spcPts val="4759"/>
              </a:lnSpc>
            </a:pPr>
            <a:r>
              <a:rPr lang="en-US" sz="3400">
                <a:solidFill>
                  <a:srgbClr val="000000"/>
                </a:solidFill>
                <a:latin typeface="Arimo Bold"/>
              </a:rPr>
              <a:t>the form. This summary was based on 1,024 responses. A brief demographic analysis of the 1,024 </a:t>
            </a:r>
          </a:p>
          <a:p>
            <a:pPr algn="just">
              <a:lnSpc>
                <a:spcPts val="4759"/>
              </a:lnSpc>
            </a:pPr>
            <a:r>
              <a:rPr lang="en-US" sz="3400">
                <a:solidFill>
                  <a:srgbClr val="000000"/>
                </a:solidFill>
                <a:latin typeface="Arimo Bold"/>
              </a:rPr>
              <a:t>participants considered in the report revealed that 6.3% reside in Andhra Pradesh and 6.9% in Bihar,7.2% </a:t>
            </a:r>
          </a:p>
          <a:p>
            <a:pPr algn="just">
              <a:lnSpc>
                <a:spcPts val="4759"/>
              </a:lnSpc>
            </a:pPr>
            <a:r>
              <a:rPr lang="en-US" sz="3400">
                <a:solidFill>
                  <a:srgbClr val="000000"/>
                </a:solidFill>
                <a:latin typeface="Arimo Bold"/>
              </a:rPr>
              <a:t>in Chhatisgarh,8.3% Gujrat,7.6% in Haryana, 2.4% in Karnataka,3.9% in Madhya Pradesh,6.4% in </a:t>
            </a:r>
          </a:p>
          <a:p>
            <a:pPr algn="just">
              <a:lnSpc>
                <a:spcPts val="4759"/>
              </a:lnSpc>
            </a:pPr>
            <a:r>
              <a:rPr lang="en-US" sz="3400">
                <a:solidFill>
                  <a:srgbClr val="000000"/>
                </a:solidFill>
                <a:latin typeface="Arimo Bold"/>
              </a:rPr>
              <a:t>Maharashtra,9% in New Delhi,1.6% in Odisha and from several other states across India</a:t>
            </a:r>
          </a:p>
          <a:p>
            <a:pPr algn="just">
              <a:lnSpc>
                <a:spcPts val="4759"/>
              </a:lnSpc>
            </a:pPr>
            <a:endParaRPr lang="en-US" sz="3400">
              <a:solidFill>
                <a:srgbClr val="000000"/>
              </a:solidFill>
              <a:latin typeface="Arim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924" b="13726"/>
          <a:stretch>
            <a:fillRect/>
          </a:stretch>
        </p:blipFill>
        <p:spPr>
          <a:xfrm>
            <a:off x="0" y="0"/>
            <a:ext cx="18288000" cy="6806061"/>
          </a:xfrm>
          <a:prstGeom prst="rect">
            <a:avLst/>
          </a:prstGeom>
        </p:spPr>
      </p:pic>
      <p:sp>
        <p:nvSpPr>
          <p:cNvPr id="3" name="TextBox 3"/>
          <p:cNvSpPr txBox="1"/>
          <p:nvPr/>
        </p:nvSpPr>
        <p:spPr>
          <a:xfrm>
            <a:off x="0" y="7468235"/>
            <a:ext cx="18288000" cy="179006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In terms of age: 24% were aged around 17, 28.5 % were found to be of age 18,22.9% were found 19, and 23.1% were found to be 20 years old. These were the age groups the held the majority of the responses from the participants.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FA3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76850" y="325263"/>
            <a:ext cx="14734300" cy="6193010"/>
          </a:xfrm>
          <a:prstGeom prst="rect">
            <a:avLst/>
          </a:prstGeom>
        </p:spPr>
      </p:pic>
      <p:sp>
        <p:nvSpPr>
          <p:cNvPr id="3" name="TextBox 3"/>
          <p:cNvSpPr txBox="1"/>
          <p:nvPr/>
        </p:nvSpPr>
        <p:spPr>
          <a:xfrm>
            <a:off x="0" y="6864985"/>
            <a:ext cx="18288000" cy="2393315"/>
          </a:xfrm>
          <a:prstGeom prst="rect">
            <a:avLst/>
          </a:prstGeom>
        </p:spPr>
        <p:txBody>
          <a:bodyPr lIns="0" tIns="0" rIns="0" bIns="0" rtlCol="0" anchor="t">
            <a:spAutoFit/>
          </a:bodyPr>
          <a:lstStyle/>
          <a:p>
            <a:pPr algn="ctr">
              <a:lnSpc>
                <a:spcPts val="4759"/>
              </a:lnSpc>
            </a:pPr>
            <a:r>
              <a:rPr lang="en-US" sz="3400">
                <a:solidFill>
                  <a:srgbClr val="000000"/>
                </a:solidFill>
                <a:latin typeface="Open Sans"/>
              </a:rPr>
              <a:t>In terms of gender: 51.3% were found to be male participants while 48.7% were found for female participants. According to responses males held more responses than females. Looking at the majority of their educational background of the respondents were pursuing a Bachelor of Technology and were either in their fresher or sophomore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1260</Words>
  <Application>Microsoft Office PowerPoint</Application>
  <PresentationFormat>Custom</PresentationFormat>
  <Paragraphs>68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Muli Bold Bold</vt:lpstr>
      <vt:lpstr>Arimo Bold</vt:lpstr>
      <vt:lpstr>Open Sans</vt:lpstr>
      <vt:lpstr>Open Sans Bold</vt:lpstr>
      <vt:lpstr>Arial</vt:lpstr>
      <vt:lpstr>Calibri</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cp:lastModifiedBy>lakshitjain.jain2003@gmail.com</cp:lastModifiedBy>
  <cp:revision>6</cp:revision>
  <dcterms:created xsi:type="dcterms:W3CDTF">2006-08-16T00:00:00Z</dcterms:created>
  <dcterms:modified xsi:type="dcterms:W3CDTF">2021-05-31T10:19:20Z</dcterms:modified>
  <dc:identifier>DAEf-QMO44Q</dc:identifier>
</cp:coreProperties>
</file>